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1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266" r:id="rId12"/>
    <p:sldId id="267" r:id="rId13"/>
    <p:sldId id="258" r:id="rId14"/>
    <p:sldId id="296" r:id="rId15"/>
    <p:sldId id="297" r:id="rId16"/>
    <p:sldId id="300" r:id="rId17"/>
    <p:sldId id="290" r:id="rId18"/>
    <p:sldId id="298" r:id="rId19"/>
    <p:sldId id="299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582"/>
    <a:srgbClr val="35240A"/>
    <a:srgbClr val="E1D8C7"/>
    <a:srgbClr val="111111"/>
    <a:srgbClr val="FFCC66"/>
    <a:srgbClr val="777777"/>
    <a:srgbClr val="B2B2B2"/>
    <a:srgbClr val="FFFFFF"/>
    <a:srgbClr val="08080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02" autoAdjust="0"/>
  </p:normalViewPr>
  <p:slideViewPr>
    <p:cSldViewPr snapToGrid="0">
      <p:cViewPr varScale="1">
        <p:scale>
          <a:sx n="107" d="100"/>
          <a:sy n="107" d="100"/>
        </p:scale>
        <p:origin x="108" y="142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1759300335889"/>
          <c:y val="0.17375281151805916"/>
          <c:w val="0.69393675137841437"/>
          <c:h val="0.726662973279396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35240A"/>
            </a:solidFill>
          </c:spPr>
          <c:dPt>
            <c:idx val="0"/>
            <c:bubble3D val="0"/>
            <c:spPr>
              <a:solidFill>
                <a:srgbClr val="1111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C-496B-81B2-DD6AEA48B0F4}"/>
              </c:ext>
            </c:extLst>
          </c:dPt>
          <c:dPt>
            <c:idx val="1"/>
            <c:bubble3D val="0"/>
            <c:spPr>
              <a:solidFill>
                <a:srgbClr val="FCC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8C-496B-81B2-DD6AEA48B0F4}"/>
              </c:ext>
            </c:extLst>
          </c:dPt>
          <c:dPt>
            <c:idx val="2"/>
            <c:bubble3D val="0"/>
            <c:spPr>
              <a:solidFill>
                <a:schemeClr val="accent6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8C-496B-81B2-DD6AEA48B0F4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D00-470C-B92C-E41029B200A0}"/>
              </c:ext>
            </c:extLst>
          </c:dPt>
          <c:dLbls>
            <c:dLbl>
              <c:idx val="0"/>
              <c:layout>
                <c:manualLayout>
                  <c:x val="-0.10727236289904277"/>
                  <c:y val="-0.67425996650467612"/>
                </c:manualLayout>
              </c:layout>
              <c:numFmt formatCode="_(&quot;£&quot;* #,##0_);_(&quot;£&quot;* \(#,##0\);_(&quot;£&quot;* &quot;-&quot;_);_(@_)" sourceLinked="0"/>
              <c:spPr>
                <a:xfrm>
                  <a:off x="2818416" y="164630"/>
                  <a:ext cx="880408" cy="567848"/>
                </a:xfrm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9685"/>
                        <a:gd name="adj2" fmla="val 8916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0757487800240826"/>
                      <c:h val="0.150739044669191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08C-496B-81B2-DD6AEA48B0F4}"/>
                </c:ext>
              </c:extLst>
            </c:dLbl>
            <c:dLbl>
              <c:idx val="1"/>
              <c:layout>
                <c:manualLayout>
                  <c:x val="7.359599981043987E-3"/>
                  <c:y val="9.4396395310654663E-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2251"/>
                        <a:gd name="adj2" fmla="val -10982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08C-496B-81B2-DD6AEA48B0F4}"/>
                </c:ext>
              </c:extLst>
            </c:dLbl>
            <c:dLbl>
              <c:idx val="2"/>
              <c:layout>
                <c:manualLayout>
                  <c:x val="3.7000291649052587E-2"/>
                  <c:y val="-0.13822329313345863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0722"/>
                        <a:gd name="adj2" fmla="val 9989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08C-496B-81B2-DD6AEA48B0F4}"/>
                </c:ext>
              </c:extLst>
            </c:dLbl>
            <c:dLbl>
              <c:idx val="3"/>
              <c:layout>
                <c:manualLayout>
                  <c:x val="4.914982061343439E-2"/>
                  <c:y val="-3.5111424114031696E-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2393"/>
                        <a:gd name="adj2" fmla="val 89025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AD00-470C-B92C-E41029B200A0}"/>
                </c:ext>
              </c:extLst>
            </c:dLbl>
            <c:numFmt formatCode="_(&quot;£&quot;* #,##0_);_(&quot;£&quot;* \(#,##0\);_(&quot;£&quot;* &quot;-&quot;_);_(@_)" sourceLinked="0"/>
            <c:spPr>
              <a:noFill/>
              <a:ln w="19050">
                <a:solidFill>
                  <a:srgbClr val="35240A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5240A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Personnel</c:v>
                </c:pt>
                <c:pt idx="1">
                  <c:v>Office</c:v>
                </c:pt>
                <c:pt idx="2">
                  <c:v>Marketing</c:v>
                </c:pt>
                <c:pt idx="3">
                  <c:v>Hardware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130020</c:v>
                </c:pt>
                <c:pt idx="1">
                  <c:v>5832</c:v>
                </c:pt>
                <c:pt idx="2">
                  <c:v>50000</c:v>
                </c:pt>
                <c:pt idx="3">
                  <c:v>8279.98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8C-496B-81B2-DD6AEA48B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IsCool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https://play.google.com/store/apps/details?id=com.TAV.OceanLiner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b6268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4b6268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>
          <a:extLst>
            <a:ext uri="{FF2B5EF4-FFF2-40B4-BE49-F238E27FC236}">
              <a16:creationId xmlns:a16="http://schemas.microsoft.com/office/drawing/2014/main" id="{864674DC-C24C-D246-D061-D30F745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>
            <a:extLst>
              <a:ext uri="{FF2B5EF4-FFF2-40B4-BE49-F238E27FC236}">
                <a16:creationId xmlns:a16="http://schemas.microsoft.com/office/drawing/2014/main" id="{F7807E6F-20B9-6836-0F8D-B3D83310B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>
            <a:extLst>
              <a:ext uri="{FF2B5EF4-FFF2-40B4-BE49-F238E27FC236}">
                <a16:creationId xmlns:a16="http://schemas.microsoft.com/office/drawing/2014/main" id="{3A8AAEF8-C6ED-ED2C-1B96-B59769FA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 can be found in notes section of Cost Breakdown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947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>
          <a:extLst>
            <a:ext uri="{FF2B5EF4-FFF2-40B4-BE49-F238E27FC236}">
              <a16:creationId xmlns:a16="http://schemas.microsoft.com/office/drawing/2014/main" id="{9179031F-38CF-8B86-55EC-A1AE0470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>
            <a:extLst>
              <a:ext uri="{FF2B5EF4-FFF2-40B4-BE49-F238E27FC236}">
                <a16:creationId xmlns:a16="http://schemas.microsoft.com/office/drawing/2014/main" id="{FC255B67-2B77-F8CE-5844-8B18775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>
            <a:extLst>
              <a:ext uri="{FF2B5EF4-FFF2-40B4-BE49-F238E27FC236}">
                <a16:creationId xmlns:a16="http://schemas.microsoft.com/office/drawing/2014/main" id="{B6FD956E-6C13-676E-A64A-F13D13FC3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Godot Foundation, </a:t>
            </a:r>
            <a:r>
              <a:rPr lang="en-GB" i="1" dirty="0"/>
              <a:t>Vertical Logo Colored Light</a:t>
            </a:r>
            <a:r>
              <a:rPr lang="en-GB" dirty="0"/>
              <a:t>. Available at: https://godotengine.org/press/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Blender Foundation, </a:t>
            </a:r>
            <a:r>
              <a:rPr lang="en-GB" i="1" dirty="0"/>
              <a:t>Blender Logo Square Icon</a:t>
            </a:r>
            <a:r>
              <a:rPr lang="en-GB" dirty="0"/>
              <a:t>. Available at: https://www.blender.org/about/logo/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30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aae3aa5fe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aae3aa5fe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 Infographics</a:t>
            </a:r>
            <a:r>
              <a:rPr lang="en-GB" dirty="0"/>
              <a:t>. Available at: https://slidesgo.com/theme/reconstruction-era-and-the-gilded-age-history-11th-grade-infographics (Accessed December 17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Dell Technologies, </a:t>
            </a:r>
            <a:r>
              <a:rPr lang="en-GB" i="1" dirty="0"/>
              <a:t>XPS Desktop</a:t>
            </a:r>
            <a:r>
              <a:rPr lang="en-GB" dirty="0"/>
              <a:t>. Available at: https://www.dell.com/en-uk/shop/desktop-computers/xps-desktop/spd/xps-8960-desktop/bdx89632nkm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Samsung Electronics, </a:t>
            </a:r>
            <a:r>
              <a:rPr lang="en-GB" i="1" dirty="0"/>
              <a:t>Samsung Galaxy A15</a:t>
            </a:r>
            <a:r>
              <a:rPr lang="en-GB" dirty="0"/>
              <a:t>. Available at: https://www.samsung.com/uk/smartphones/galaxy-a/galaxy-a15-blue-black-128gb-sm-a155fzkdeub/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Wacom, </a:t>
            </a:r>
            <a:r>
              <a:rPr lang="en-GB" i="1" dirty="0"/>
              <a:t>Wacom Intuos</a:t>
            </a:r>
            <a:r>
              <a:rPr lang="en-GB" dirty="0"/>
              <a:t>. Available at: https://www.currys.co.uk/products/wacom-intuos-ctl4100kn-5-graphics-tablet-10178473.html 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Office Freedom, </a:t>
            </a:r>
            <a:r>
              <a:rPr lang="en-GB" i="1" dirty="0"/>
              <a:t>Southgate House Southgate Street, Gloucester</a:t>
            </a:r>
            <a:r>
              <a:rPr lang="en-GB" dirty="0"/>
              <a:t>. Available at: https://www.rightmove.co.uk/properties/155494793</a:t>
            </a:r>
            <a:r>
              <a:rPr lang="en-GB" b="0" i="0" dirty="0">
                <a:solidFill>
                  <a:srgbClr val="000433"/>
                </a:solidFill>
                <a:effectLst/>
                <a:latin typeface="Effra-Medium"/>
              </a:rPr>
              <a:t> </a:t>
            </a:r>
            <a:r>
              <a:rPr lang="en-GB" dirty="0"/>
              <a:t>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Creator sponsorship ~170k views averaged from 12 most recent videos by Oceanliner Designs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Oceanliner Designs, Oceanliner Designs YouTube channel. Available at: https://www.youtube.com/@OceanlinerDesigns/videos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  <p:extLst>
      <p:ext uri="{BB962C8B-B14F-4D97-AF65-F5344CB8AC3E}">
        <p14:creationId xmlns:p14="http://schemas.microsoft.com/office/powerpoint/2010/main" val="3376117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3992B-B090-8AD0-BABF-15980B87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0AFEE-8888-0B06-298E-EEB4404E1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90305-BAEB-6068-D8EA-9BCF784C0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Dell Technologies, </a:t>
            </a:r>
            <a:r>
              <a:rPr lang="en-GB" i="1" dirty="0"/>
              <a:t>XPS Desktop</a:t>
            </a:r>
            <a:r>
              <a:rPr lang="en-GB" dirty="0"/>
              <a:t>. Available at: https://www.dell.com/en-uk/shop/desktop-computers/xps-desktop/spd/xps-8960-desktop/bdx89632nkm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Samsung Electronics, </a:t>
            </a:r>
            <a:r>
              <a:rPr lang="en-GB" i="1" dirty="0"/>
              <a:t>Samsung Galaxy A15</a:t>
            </a:r>
            <a:r>
              <a:rPr lang="en-GB" dirty="0"/>
              <a:t>. Available at: https://www.samsung.com/uk/smartphones/galaxy-a/galaxy-a15-blue-black-128gb-sm-a155fzkdeub/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Wacom, </a:t>
            </a:r>
            <a:r>
              <a:rPr lang="en-GB" i="1" dirty="0"/>
              <a:t>Wacom Intuos</a:t>
            </a:r>
            <a:r>
              <a:rPr lang="en-GB" dirty="0"/>
              <a:t>. Available at: https://www.currys.co.uk/products/wacom-intuos-ctl4100kn-5-graphics-tablet-10178473.html 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Office Freedom, </a:t>
            </a:r>
            <a:r>
              <a:rPr lang="en-GB" i="1" dirty="0"/>
              <a:t>Southgate House Southgate Street, Gloucester</a:t>
            </a:r>
            <a:r>
              <a:rPr lang="en-GB" dirty="0"/>
              <a:t>. Available at: https://www.rightmove.co.uk/properties/155494793</a:t>
            </a:r>
            <a:r>
              <a:rPr lang="en-GB" b="0" i="0" dirty="0">
                <a:solidFill>
                  <a:srgbClr val="000433"/>
                </a:solidFill>
                <a:effectLst/>
                <a:latin typeface="Effra-Medium"/>
              </a:rPr>
              <a:t> </a:t>
            </a:r>
            <a:r>
              <a:rPr lang="en-GB" dirty="0"/>
              <a:t>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Creator sponsorship ~170k views averaged from 12 most recent videos by Oceanliner Designs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Oceanliner Designs, Oceanliner Designs YouTube channel. Available at: https://www.youtube.com/@OceanlinerDesigns/videos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  <p:extLst>
      <p:ext uri="{BB962C8B-B14F-4D97-AF65-F5344CB8AC3E}">
        <p14:creationId xmlns:p14="http://schemas.microsoft.com/office/powerpoint/2010/main" val="169474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</a:t>
            </a:r>
            <a:r>
              <a:rPr lang="en-GB" i="1" dirty="0"/>
              <a:t>RMS Olympic</a:t>
            </a:r>
            <a:r>
              <a:rPr lang="en-GB" dirty="0"/>
              <a:t>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Michael C. Brady. Available at: https://www.grandvoyagegame.com/our-team (Accessed 15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Oceanliner Designs, </a:t>
            </a:r>
            <a:r>
              <a:rPr lang="en-GB" i="1" dirty="0"/>
              <a:t>Oceanliner Designs logo</a:t>
            </a:r>
            <a:r>
              <a:rPr lang="en-GB" dirty="0"/>
              <a:t>. Available at: https://www.youtube.com/@OceanlinerDesigns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61" r:id="rId8"/>
    <p:sldLayoutId id="2147483662" r:id="rId9"/>
    <p:sldLayoutId id="2147483666" r:id="rId10"/>
    <p:sldLayoutId id="2147483667" r:id="rId11"/>
    <p:sldLayoutId id="2147483670" r:id="rId12"/>
    <p:sldLayoutId id="2147483671" r:id="rId13"/>
    <p:sldLayoutId id="2147483674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  <a:sym typeface="Arial"/>
              </a:rPr>
              <a:t>Lycia Stenson</a:t>
            </a:r>
            <a:endParaRPr sz="1200" dirty="0">
              <a:latin typeface="Libre Baskerville" panose="02000000000000000000" pitchFamily="2" charset="0"/>
              <a:sym typeface="Arial"/>
            </a:endParaRPr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977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To maximise player engagement and retention, push notifications will inform the player of events in the game. For example, a ship arriving to their destination or encountering trouble during their journey.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The player captains the Titanic. As a tycoon game it shares some similarities with our game but lacks ship building and fleet management mechanics.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Players build and pilot vehicles including ships. The game does not contain a liner tycoon aspect, having a disaster relief career mode instead.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/>
            <a:r>
              <a:rPr lang="en" sz="1000" dirty="0">
                <a:latin typeface="Libre Baskerville" panose="02000000000000000000" pitchFamily="2" charset="0"/>
              </a:rPr>
              <a:t>The player builds a nuclear power plant, transporting equipment and resources via different unlockable boats.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The player controls four famous ocean liners navigating in and out of ports. The game lacks ship building and tycoon business aspects.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Kelly Krause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Timeline</a:t>
            </a:r>
            <a:endParaRPr dirty="0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713250" y="1316726"/>
            <a:ext cx="2328601" cy="1142995"/>
            <a:chOff x="713250" y="1316726"/>
            <a:chExt cx="2328601" cy="1142995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713251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Start development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713250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The team will get to work building the first prototype of the game.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3407726" y="1316726"/>
            <a:ext cx="2328600" cy="1142995"/>
            <a:chOff x="3407726" y="1316726"/>
            <a:chExt cx="2328600" cy="1142995"/>
          </a:xfrm>
        </p:grpSpPr>
        <p:sp>
          <p:nvSpPr>
            <p:cNvPr id="488" name="Google Shape;488;p17"/>
            <p:cNvSpPr txBox="1"/>
            <p:nvPr/>
          </p:nvSpPr>
          <p:spPr>
            <a:xfrm flipH="1">
              <a:off x="3407726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Closed Beta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 flipH="1">
              <a:off x="3407726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Running a closed beta with members of the community built over development.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0" name="Google Shape;490;p17"/>
          <p:cNvGrpSpPr/>
          <p:nvPr/>
        </p:nvGrpSpPr>
        <p:grpSpPr>
          <a:xfrm>
            <a:off x="6099750" y="1316726"/>
            <a:ext cx="2331000" cy="1142995"/>
            <a:chOff x="6099750" y="1316726"/>
            <a:chExt cx="2331000" cy="1142995"/>
          </a:xfrm>
        </p:grpSpPr>
        <p:sp>
          <p:nvSpPr>
            <p:cNvPr id="491" name="Google Shape;491;p17"/>
            <p:cNvSpPr txBox="1"/>
            <p:nvPr/>
          </p:nvSpPr>
          <p:spPr>
            <a:xfrm flipH="1">
              <a:off x="6099750" y="1316726"/>
              <a:ext cx="233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Release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2" name="Google Shape;492;p17"/>
            <p:cNvSpPr txBox="1"/>
            <p:nvPr/>
          </p:nvSpPr>
          <p:spPr>
            <a:xfrm flipH="1">
              <a:off x="6099750" y="1819521"/>
              <a:ext cx="23310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0000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Releasing on Google Play and iOS App Store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2060501" y="3374136"/>
            <a:ext cx="2328600" cy="1321814"/>
            <a:chOff x="2060501" y="3374136"/>
            <a:chExt cx="2328600" cy="1321814"/>
          </a:xfrm>
        </p:grpSpPr>
        <p:sp>
          <p:nvSpPr>
            <p:cNvPr id="494" name="Google Shape;494;p17"/>
            <p:cNvSpPr txBox="1"/>
            <p:nvPr/>
          </p:nvSpPr>
          <p:spPr>
            <a:xfrm flipH="1">
              <a:off x="2060501" y="3374136"/>
              <a:ext cx="2328600" cy="45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000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Working prototype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5" name="Google Shape;495;p17"/>
            <p:cNvSpPr txBox="1"/>
            <p:nvPr/>
          </p:nvSpPr>
          <p:spPr>
            <a:xfrm flipH="1">
              <a:off x="2060501" y="3829240"/>
              <a:ext cx="2328600" cy="86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Demonstrating core gameplay mechanics such as ship building and voyages.</a:t>
              </a:r>
            </a:p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Begin sharing progress on social media.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4755994" y="3374136"/>
            <a:ext cx="2328600" cy="1321814"/>
            <a:chOff x="4755994" y="3374136"/>
            <a:chExt cx="2328600" cy="1138531"/>
          </a:xfrm>
        </p:grpSpPr>
        <p:sp>
          <p:nvSpPr>
            <p:cNvPr id="497" name="Google Shape;497;p17"/>
            <p:cNvSpPr txBox="1"/>
            <p:nvPr/>
          </p:nvSpPr>
          <p:spPr>
            <a:xfrm flipH="1">
              <a:off x="4755994" y="3374136"/>
              <a:ext cx="2328600" cy="458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Marketing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 flipH="1">
              <a:off x="4755994" y="3829241"/>
              <a:ext cx="2328600" cy="683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Ramp up marketing of the game. Advertising on social media and sponsored content.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sp>
        <p:nvSpPr>
          <p:cNvPr id="499" name="Google Shape;499;p17"/>
          <p:cNvSpPr txBox="1"/>
          <p:nvPr/>
        </p:nvSpPr>
        <p:spPr>
          <a:xfrm flipH="1">
            <a:off x="132885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 flipH="1">
            <a:off x="267610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May</a:t>
            </a:r>
          </a:p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sym typeface="Libre Baskerville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 flipH="1">
            <a:off x="4023326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17"/>
          <p:cNvSpPr txBox="1"/>
          <p:nvPr/>
        </p:nvSpPr>
        <p:spPr>
          <a:xfrm flipH="1">
            <a:off x="5371594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3" name="Google Shape;503;p17"/>
          <p:cNvSpPr txBox="1"/>
          <p:nvPr/>
        </p:nvSpPr>
        <p:spPr>
          <a:xfrm flipH="1">
            <a:off x="6716550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2026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04" name="Google Shape;504;p17"/>
          <p:cNvCxnSpPr>
            <a:cxnSpLocks/>
            <a:stCxn id="499" idx="0"/>
            <a:endCxn id="486" idx="2"/>
          </p:cNvCxnSpPr>
          <p:nvPr/>
        </p:nvCxnSpPr>
        <p:spPr>
          <a:xfrm rot="10800000">
            <a:off x="1877551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5" name="Google Shape;505;p17"/>
          <p:cNvCxnSpPr>
            <a:cxnSpLocks/>
            <a:stCxn id="500" idx="2"/>
            <a:endCxn id="494" idx="0"/>
          </p:cNvCxnSpPr>
          <p:nvPr/>
        </p:nvCxnSpPr>
        <p:spPr>
          <a:xfrm>
            <a:off x="3224801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6" name="Google Shape;506;p17"/>
          <p:cNvCxnSpPr>
            <a:cxnSpLocks/>
            <a:stCxn id="501" idx="0"/>
            <a:endCxn id="489" idx="2"/>
          </p:cNvCxnSpPr>
          <p:nvPr/>
        </p:nvCxnSpPr>
        <p:spPr>
          <a:xfrm rot="10800000">
            <a:off x="4572026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17"/>
          <p:cNvCxnSpPr>
            <a:cxnSpLocks/>
            <a:stCxn id="502" idx="2"/>
            <a:endCxn id="497" idx="0"/>
          </p:cNvCxnSpPr>
          <p:nvPr/>
        </p:nvCxnSpPr>
        <p:spPr>
          <a:xfrm>
            <a:off x="5920294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17"/>
          <p:cNvCxnSpPr>
            <a:cxnSpLocks/>
            <a:stCxn id="503" idx="0"/>
            <a:endCxn id="492" idx="2"/>
          </p:cNvCxnSpPr>
          <p:nvPr/>
        </p:nvCxnSpPr>
        <p:spPr>
          <a:xfrm rot="10800000">
            <a:off x="7265250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17"/>
          <p:cNvCxnSpPr>
            <a:stCxn id="503" idx="3"/>
            <a:endCxn id="502" idx="1"/>
          </p:cNvCxnSpPr>
          <p:nvPr/>
        </p:nvCxnSpPr>
        <p:spPr>
          <a:xfrm rot="10800000">
            <a:off x="64690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7"/>
          <p:cNvCxnSpPr>
            <a:stCxn id="502" idx="3"/>
            <a:endCxn id="501" idx="1"/>
          </p:cNvCxnSpPr>
          <p:nvPr/>
        </p:nvCxnSpPr>
        <p:spPr>
          <a:xfrm rot="10800000">
            <a:off x="5120794" y="2914825"/>
            <a:ext cx="2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7"/>
          <p:cNvCxnSpPr>
            <a:stCxn id="501" idx="3"/>
            <a:endCxn id="500" idx="1"/>
          </p:cNvCxnSpPr>
          <p:nvPr/>
        </p:nvCxnSpPr>
        <p:spPr>
          <a:xfrm rot="10800000">
            <a:off x="3773426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7"/>
          <p:cNvCxnSpPr>
            <a:stCxn id="500" idx="3"/>
            <a:endCxn id="499" idx="1"/>
          </p:cNvCxnSpPr>
          <p:nvPr/>
        </p:nvCxnSpPr>
        <p:spPr>
          <a:xfrm rot="10800000">
            <a:off x="242620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7"/>
          <p:cNvCxnSpPr>
            <a:stCxn id="499" idx="3"/>
          </p:cNvCxnSpPr>
          <p:nvPr/>
        </p:nvCxnSpPr>
        <p:spPr>
          <a:xfrm rot="10800000">
            <a:off x="107895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17"/>
          <p:cNvCxnSpPr>
            <a:endCxn id="503" idx="1"/>
          </p:cNvCxnSpPr>
          <p:nvPr/>
        </p:nvCxnSpPr>
        <p:spPr>
          <a:xfrm rot="10800000">
            <a:off x="78139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>
          <a:extLst>
            <a:ext uri="{FF2B5EF4-FFF2-40B4-BE49-F238E27FC236}">
              <a16:creationId xmlns:a16="http://schemas.microsoft.com/office/drawing/2014/main" id="{93B9061D-3D5E-5161-67FF-EFB3B0A2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>
            <a:extLst>
              <a:ext uri="{FF2B5EF4-FFF2-40B4-BE49-F238E27FC236}">
                <a16:creationId xmlns:a16="http://schemas.microsoft.com/office/drawing/2014/main" id="{3CF38FC7-891D-73CD-17D9-1836C7E4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Overview</a:t>
            </a:r>
            <a:endParaRPr dirty="0"/>
          </a:p>
        </p:txBody>
      </p:sp>
      <p:sp>
        <p:nvSpPr>
          <p:cNvPr id="4439" name="Google Shape;4439;p61">
            <a:extLst>
              <a:ext uri="{FF2B5EF4-FFF2-40B4-BE49-F238E27FC236}">
                <a16:creationId xmlns:a16="http://schemas.microsoft.com/office/drawing/2014/main" id="{0AA4133E-512A-A9AE-2F93-3A488C497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Personnel</a:t>
            </a:r>
            <a:endParaRPr sz="1700" dirty="0"/>
          </a:p>
        </p:txBody>
      </p:sp>
      <p:sp>
        <p:nvSpPr>
          <p:cNvPr id="4440" name="Google Shape;4440;p61">
            <a:extLst>
              <a:ext uri="{FF2B5EF4-FFF2-40B4-BE49-F238E27FC236}">
                <a16:creationId xmlns:a16="http://schemas.microsoft.com/office/drawing/2014/main" id="{A125B5F0-2FB1-4FE9-192A-56D5DFEA93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71286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  <a:sym typeface="Arial"/>
              </a:rPr>
              <a:t>Programmers, designers, and artists building the game.</a:t>
            </a:r>
            <a:endParaRPr sz="9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sp>
        <p:nvSpPr>
          <p:cNvPr id="4441" name="Google Shape;4441;p61">
            <a:extLst>
              <a:ext uri="{FF2B5EF4-FFF2-40B4-BE49-F238E27FC236}">
                <a16:creationId xmlns:a16="http://schemas.microsoft.com/office/drawing/2014/main" id="{8BF3C580-CA0C-51D9-A37A-9A1E5627AC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Office</a:t>
            </a:r>
            <a:endParaRPr sz="1700" dirty="0"/>
          </a:p>
        </p:txBody>
      </p:sp>
      <p:sp>
        <p:nvSpPr>
          <p:cNvPr id="4442" name="Google Shape;4442;p61">
            <a:extLst>
              <a:ext uri="{FF2B5EF4-FFF2-40B4-BE49-F238E27FC236}">
                <a16:creationId xmlns:a16="http://schemas.microsoft.com/office/drawing/2014/main" id="{349024CB-3815-7A5E-29D4-78A53EE1F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8714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Office space will enable better communication and work between team members.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3" name="Google Shape;4443;p61">
            <a:extLst>
              <a:ext uri="{FF2B5EF4-FFF2-40B4-BE49-F238E27FC236}">
                <a16:creationId xmlns:a16="http://schemas.microsoft.com/office/drawing/2014/main" id="{4D988E9D-5291-3764-0E8F-EC46F81E0A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Hardware</a:t>
            </a:r>
            <a:endParaRPr sz="1700" dirty="0"/>
          </a:p>
        </p:txBody>
      </p:sp>
      <p:sp>
        <p:nvSpPr>
          <p:cNvPr id="4444" name="Google Shape;4444;p61">
            <a:extLst>
              <a:ext uri="{FF2B5EF4-FFF2-40B4-BE49-F238E27FC236}">
                <a16:creationId xmlns:a16="http://schemas.microsoft.com/office/drawing/2014/main" id="{02C84757-44A0-4519-FFF7-B53149A429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4"/>
            <a:ext cx="1673100" cy="71286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Development PCs and smartphones for testing.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5" name="Google Shape;4445;p61">
            <a:extLst>
              <a:ext uri="{FF2B5EF4-FFF2-40B4-BE49-F238E27FC236}">
                <a16:creationId xmlns:a16="http://schemas.microsoft.com/office/drawing/2014/main" id="{E8B812E7-4C3C-DC1C-A017-019F8757A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Marketing</a:t>
            </a:r>
            <a:endParaRPr sz="1700" dirty="0"/>
          </a:p>
        </p:txBody>
      </p:sp>
      <p:sp>
        <p:nvSpPr>
          <p:cNvPr id="4446" name="Google Shape;4446;p61">
            <a:extLst>
              <a:ext uri="{FF2B5EF4-FFF2-40B4-BE49-F238E27FC236}">
                <a16:creationId xmlns:a16="http://schemas.microsoft.com/office/drawing/2014/main" id="{55907FAF-C13D-9288-1503-2616D591EB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2"/>
            <a:ext cx="1673100" cy="87148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Social media advertising, such as YouTube, TikTok, and Sponsorships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7" name="Google Shape;4447;p61">
            <a:extLst>
              <a:ext uri="{FF2B5EF4-FFF2-40B4-BE49-F238E27FC236}">
                <a16:creationId xmlns:a16="http://schemas.microsoft.com/office/drawing/2014/main" id="{CA94328F-0499-97CE-679F-FBB6D709A9D7}"/>
              </a:ext>
            </a:extLst>
          </p:cNvPr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rgbClr val="111111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>
            <a:extLst>
              <a:ext uri="{FF2B5EF4-FFF2-40B4-BE49-F238E27FC236}">
                <a16:creationId xmlns:a16="http://schemas.microsoft.com/office/drawing/2014/main" id="{410EF9ED-45B9-C645-252F-6051DBF53A63}"/>
              </a:ext>
            </a:extLst>
          </p:cNvPr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>
            <a:extLst>
              <a:ext uri="{FF2B5EF4-FFF2-40B4-BE49-F238E27FC236}">
                <a16:creationId xmlns:a16="http://schemas.microsoft.com/office/drawing/2014/main" id="{B500B56A-B27F-0594-643A-5063C84A51A0}"/>
              </a:ext>
            </a:extLst>
          </p:cNvPr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rgbClr val="FCC582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>
            <a:extLst>
              <a:ext uri="{FF2B5EF4-FFF2-40B4-BE49-F238E27FC236}">
                <a16:creationId xmlns:a16="http://schemas.microsoft.com/office/drawing/2014/main" id="{06190B15-C9BF-76BD-E88C-4CF680FD7BE9}"/>
              </a:ext>
            </a:extLst>
          </p:cNvPr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C2015-4E83-0D78-5401-45C8871EB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035398"/>
              </p:ext>
            </p:extLst>
          </p:nvPr>
        </p:nvGraphicFramePr>
        <p:xfrm>
          <a:off x="4902600" y="1081201"/>
          <a:ext cx="4241399" cy="37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42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>
          <a:extLst>
            <a:ext uri="{FF2B5EF4-FFF2-40B4-BE49-F238E27FC236}">
              <a16:creationId xmlns:a16="http://schemas.microsoft.com/office/drawing/2014/main" id="{7660C206-121B-1707-9CF5-5C162C6C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>
            <a:extLst>
              <a:ext uri="{FF2B5EF4-FFF2-40B4-BE49-F238E27FC236}">
                <a16:creationId xmlns:a16="http://schemas.microsoft.com/office/drawing/2014/main" id="{DD94DD32-AAE3-4E19-FC24-F6D3A1288548}"/>
              </a:ext>
            </a:extLst>
          </p:cNvPr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>
            <a:extLst>
              <a:ext uri="{FF2B5EF4-FFF2-40B4-BE49-F238E27FC236}">
                <a16:creationId xmlns:a16="http://schemas.microsoft.com/office/drawing/2014/main" id="{EF917416-69C0-BF2B-E8C7-3801E83CDA23}"/>
              </a:ext>
            </a:extLst>
          </p:cNvPr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>
            <a:extLst>
              <a:ext uri="{FF2B5EF4-FFF2-40B4-BE49-F238E27FC236}">
                <a16:creationId xmlns:a16="http://schemas.microsoft.com/office/drawing/2014/main" id="{B69A8E3E-EC5D-BF25-8194-197A618701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4505" name="Google Shape;4505;p67">
            <a:extLst>
              <a:ext uri="{FF2B5EF4-FFF2-40B4-BE49-F238E27FC236}">
                <a16:creationId xmlns:a16="http://schemas.microsoft.com/office/drawing/2014/main" id="{4548D6A8-C062-5A13-2D26-1E24D4932D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pic>
        <p:nvPicPr>
          <p:cNvPr id="4506" name="Google Shape;4506;p67">
            <a:extLst>
              <a:ext uri="{FF2B5EF4-FFF2-40B4-BE49-F238E27FC236}">
                <a16:creationId xmlns:a16="http://schemas.microsoft.com/office/drawing/2014/main" id="{EE82BE06-10C7-1B04-EF96-7806039F9AEF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41" b="6241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>
            <a:extLst>
              <a:ext uri="{FF2B5EF4-FFF2-40B4-BE49-F238E27FC236}">
                <a16:creationId xmlns:a16="http://schemas.microsoft.com/office/drawing/2014/main" id="{931EEDAF-6D5C-A725-C2D8-3A314E8A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Costs?</a:t>
            </a:r>
            <a:endParaRPr dirty="0"/>
          </a:p>
        </p:txBody>
      </p:sp>
      <p:sp>
        <p:nvSpPr>
          <p:cNvPr id="4508" name="Google Shape;4508;p67">
            <a:extLst>
              <a:ext uri="{FF2B5EF4-FFF2-40B4-BE49-F238E27FC236}">
                <a16:creationId xmlns:a16="http://schemas.microsoft.com/office/drawing/2014/main" id="{B449CA0D-5C6D-BBFC-49EA-77B1FA1CED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Like Godot, Blender is a Free and Open Source 3D modelling software,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4509" name="Google Shape;4509;p67">
            <a:extLst>
              <a:ext uri="{FF2B5EF4-FFF2-40B4-BE49-F238E27FC236}">
                <a16:creationId xmlns:a16="http://schemas.microsoft.com/office/drawing/2014/main" id="{A3DE4FCC-73CA-5248-5299-879F6D41C7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83300" y="3814623"/>
            <a:ext cx="2505600" cy="9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Godot is a Free and Open Source game engine,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pic>
        <p:nvPicPr>
          <p:cNvPr id="4510" name="Google Shape;4510;p67">
            <a:extLst>
              <a:ext uri="{FF2B5EF4-FFF2-40B4-BE49-F238E27FC236}">
                <a16:creationId xmlns:a16="http://schemas.microsoft.com/office/drawing/2014/main" id="{74C1FC00-8D05-D59F-9E34-DA9152668ABD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203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4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2" grpId="0" animBg="1"/>
      <p:bldP spid="4503" grpId="0" animBg="1"/>
      <p:bldP spid="4504" grpId="0" build="p"/>
      <p:bldP spid="4505" grpId="0" build="p"/>
      <p:bldP spid="4508" grpId="0" build="p"/>
      <p:bldP spid="450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3401575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Why We Need a Publisher</a:t>
            </a:r>
            <a:endParaRPr sz="1800" dirty="0"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4114800" y="2594725"/>
            <a:ext cx="914400" cy="640200"/>
            <a:chOff x="4138825" y="2594725"/>
            <a:chExt cx="914400" cy="640200"/>
          </a:xfrm>
        </p:grpSpPr>
        <p:sp>
          <p:nvSpPr>
            <p:cNvPr id="657" name="Google Shape;657;p21"/>
            <p:cNvSpPr/>
            <p:nvPr/>
          </p:nvSpPr>
          <p:spPr>
            <a:xfrm>
              <a:off x="4138825" y="2594725"/>
              <a:ext cx="9144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grpSp>
          <p:nvGrpSpPr>
            <p:cNvPr id="658" name="Google Shape;658;p21"/>
            <p:cNvGrpSpPr/>
            <p:nvPr/>
          </p:nvGrpSpPr>
          <p:grpSpPr>
            <a:xfrm>
              <a:off x="4230300" y="2594785"/>
              <a:ext cx="731400" cy="640080"/>
              <a:chOff x="1511826" y="1656354"/>
              <a:chExt cx="731400" cy="640080"/>
            </a:xfrm>
          </p:grpSpPr>
          <p:grpSp>
            <p:nvGrpSpPr>
              <p:cNvPr id="659" name="Google Shape;659;p21"/>
              <p:cNvGrpSpPr/>
              <p:nvPr/>
            </p:nvGrpSpPr>
            <p:grpSpPr>
              <a:xfrm>
                <a:off x="1511826" y="1656354"/>
                <a:ext cx="731400" cy="640080"/>
                <a:chOff x="1038317" y="1472184"/>
                <a:chExt cx="731400" cy="640080"/>
              </a:xfrm>
            </p:grpSpPr>
            <p:cxnSp>
              <p:nvCxnSpPr>
                <p:cNvPr id="660" name="Google Shape;660;p21"/>
                <p:cNvCxnSpPr/>
                <p:nvPr/>
              </p:nvCxnSpPr>
              <p:spPr>
                <a:xfrm>
                  <a:off x="1038317" y="1472184"/>
                  <a:ext cx="731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21"/>
                <p:cNvCxnSpPr/>
                <p:nvPr/>
              </p:nvCxnSpPr>
              <p:spPr>
                <a:xfrm>
                  <a:off x="1038317" y="2112264"/>
                  <a:ext cx="731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62" name="Google Shape;662;p21"/>
              <p:cNvSpPr/>
              <p:nvPr/>
            </p:nvSpPr>
            <p:spPr>
              <a:xfrm>
                <a:off x="1662580" y="1778648"/>
                <a:ext cx="429891" cy="395493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3" name="Google Shape;663;p21"/>
          <p:cNvGrpSpPr/>
          <p:nvPr/>
        </p:nvGrpSpPr>
        <p:grpSpPr>
          <a:xfrm>
            <a:off x="713275" y="1316863"/>
            <a:ext cx="2925977" cy="640200"/>
            <a:chOff x="713275" y="1316863"/>
            <a:chExt cx="2925977" cy="640200"/>
          </a:xfrm>
        </p:grpSpPr>
        <p:sp>
          <p:nvSpPr>
            <p:cNvPr id="664" name="Google Shape;664;p21"/>
            <p:cNvSpPr txBox="1"/>
            <p:nvPr/>
          </p:nvSpPr>
          <p:spPr>
            <a:xfrm>
              <a:off x="2359152" y="1316863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Funding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65" name="Google Shape;665;p21"/>
            <p:cNvSpPr txBox="1"/>
            <p:nvPr/>
          </p:nvSpPr>
          <p:spPr>
            <a:xfrm>
              <a:off x="713275" y="1316863"/>
              <a:ext cx="1645744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Mercury is </a:t>
              </a:r>
              <a:r>
                <a:rPr lang="en" b="1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closest </a:t>
              </a: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planet to the Sun 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66" name="Google Shape;666;p21"/>
          <p:cNvGrpSpPr/>
          <p:nvPr/>
        </p:nvGrpSpPr>
        <p:grpSpPr>
          <a:xfrm>
            <a:off x="713275" y="2168771"/>
            <a:ext cx="2925977" cy="640200"/>
            <a:chOff x="713275" y="2168771"/>
            <a:chExt cx="2925977" cy="640200"/>
          </a:xfrm>
        </p:grpSpPr>
        <p:sp>
          <p:nvSpPr>
            <p:cNvPr id="667" name="Google Shape;667;p21"/>
            <p:cNvSpPr txBox="1"/>
            <p:nvPr/>
          </p:nvSpPr>
          <p:spPr>
            <a:xfrm>
              <a:off x="2359152" y="2168771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buFont typeface="Arial"/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Marketing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68" name="Google Shape;668;p21"/>
            <p:cNvSpPr txBox="1"/>
            <p:nvPr/>
          </p:nvSpPr>
          <p:spPr>
            <a:xfrm>
              <a:off x="713275" y="2168771"/>
              <a:ext cx="1645744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Venus is hot and the </a:t>
              </a:r>
              <a:r>
                <a:rPr lang="en" b="1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second </a:t>
              </a: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planet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69" name="Google Shape;669;p21"/>
          <p:cNvGrpSpPr/>
          <p:nvPr/>
        </p:nvGrpSpPr>
        <p:grpSpPr>
          <a:xfrm>
            <a:off x="713275" y="3020679"/>
            <a:ext cx="2925977" cy="640200"/>
            <a:chOff x="713275" y="3020679"/>
            <a:chExt cx="2925977" cy="640200"/>
          </a:xfrm>
        </p:grpSpPr>
        <p:sp>
          <p:nvSpPr>
            <p:cNvPr id="670" name="Google Shape;670;p21"/>
            <p:cNvSpPr txBox="1"/>
            <p:nvPr/>
          </p:nvSpPr>
          <p:spPr>
            <a:xfrm>
              <a:off x="2359152" y="3020679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QA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71" name="Google Shape;671;p21"/>
            <p:cNvSpPr txBox="1"/>
            <p:nvPr/>
          </p:nvSpPr>
          <p:spPr>
            <a:xfrm>
              <a:off x="713275" y="3020679"/>
              <a:ext cx="1645744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Earth is the place where </a:t>
              </a:r>
              <a:r>
                <a:rPr lang="en" b="1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we live</a:t>
              </a:r>
              <a:endParaRPr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72" name="Google Shape;672;p21"/>
          <p:cNvGrpSpPr/>
          <p:nvPr/>
        </p:nvGrpSpPr>
        <p:grpSpPr>
          <a:xfrm>
            <a:off x="713274" y="3872588"/>
            <a:ext cx="2925978" cy="640200"/>
            <a:chOff x="713274" y="3872588"/>
            <a:chExt cx="2925978" cy="640200"/>
          </a:xfrm>
        </p:grpSpPr>
        <p:sp>
          <p:nvSpPr>
            <p:cNvPr id="673" name="Google Shape;673;p21"/>
            <p:cNvSpPr txBox="1"/>
            <p:nvPr/>
          </p:nvSpPr>
          <p:spPr>
            <a:xfrm>
              <a:off x="2359019" y="3872588"/>
              <a:ext cx="128023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Platform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74" name="Google Shape;674;p21"/>
            <p:cNvSpPr txBox="1"/>
            <p:nvPr/>
          </p:nvSpPr>
          <p:spPr>
            <a:xfrm>
              <a:off x="713274" y="3872588"/>
              <a:ext cx="1645745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Support publishing on Google Play Store and iOS App Store</a:t>
              </a:r>
              <a:endParaRPr sz="1300"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75" name="Google Shape;675;p21"/>
          <p:cNvGrpSpPr/>
          <p:nvPr/>
        </p:nvGrpSpPr>
        <p:grpSpPr>
          <a:xfrm>
            <a:off x="5513832" y="1316863"/>
            <a:ext cx="2930693" cy="640200"/>
            <a:chOff x="5513832" y="1316863"/>
            <a:chExt cx="2930693" cy="640200"/>
          </a:xfrm>
        </p:grpSpPr>
        <p:sp>
          <p:nvSpPr>
            <p:cNvPr id="676" name="Google Shape;676;p21"/>
            <p:cNvSpPr txBox="1"/>
            <p:nvPr/>
          </p:nvSpPr>
          <p:spPr>
            <a:xfrm>
              <a:off x="5513832" y="1316863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Recouping investment</a:t>
              </a:r>
              <a:endParaRPr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77" name="Google Shape;677;p21"/>
            <p:cNvSpPr txBox="1"/>
            <p:nvPr/>
          </p:nvSpPr>
          <p:spPr>
            <a:xfrm>
              <a:off x="6793932" y="1316863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While recouping investment, 60/40 revenue split.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78" name="Google Shape;678;p21"/>
          <p:cNvGrpSpPr/>
          <p:nvPr/>
        </p:nvGrpSpPr>
        <p:grpSpPr>
          <a:xfrm>
            <a:off x="5513832" y="2168771"/>
            <a:ext cx="2930693" cy="640200"/>
            <a:chOff x="5513832" y="2168771"/>
            <a:chExt cx="2930693" cy="640200"/>
          </a:xfrm>
        </p:grpSpPr>
        <p:sp>
          <p:nvSpPr>
            <p:cNvPr id="679" name="Google Shape;679;p21"/>
            <p:cNvSpPr txBox="1"/>
            <p:nvPr/>
          </p:nvSpPr>
          <p:spPr>
            <a:xfrm>
              <a:off x="5513832" y="2168771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Future revenue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80" name="Google Shape;680;p21"/>
            <p:cNvSpPr txBox="1"/>
            <p:nvPr/>
          </p:nvSpPr>
          <p:spPr>
            <a:xfrm>
              <a:off x="6793932" y="2168771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40/60 split to publisher.</a:t>
              </a:r>
              <a:endParaRPr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81" name="Google Shape;681;p21"/>
          <p:cNvGrpSpPr/>
          <p:nvPr/>
        </p:nvGrpSpPr>
        <p:grpSpPr>
          <a:xfrm>
            <a:off x="5513832" y="3020679"/>
            <a:ext cx="2930693" cy="640200"/>
            <a:chOff x="5513832" y="3020679"/>
            <a:chExt cx="2930693" cy="640200"/>
          </a:xfrm>
        </p:grpSpPr>
        <p:sp>
          <p:nvSpPr>
            <p:cNvPr id="682" name="Google Shape;682;p21"/>
            <p:cNvSpPr txBox="1"/>
            <p:nvPr/>
          </p:nvSpPr>
          <p:spPr>
            <a:xfrm>
              <a:off x="5513832" y="3020679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algn="r">
                <a:lnSpc>
                  <a:spcPct val="115000"/>
                </a:lnSpc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Untapped Market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83" name="Google Shape;683;p21"/>
            <p:cNvSpPr txBox="1"/>
            <p:nvPr/>
          </p:nvSpPr>
          <p:spPr>
            <a:xfrm>
              <a:off x="6793932" y="3020679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Lack of ship building mechanics in mobile market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84" name="Google Shape;684;p21"/>
          <p:cNvGrpSpPr/>
          <p:nvPr/>
        </p:nvGrpSpPr>
        <p:grpSpPr>
          <a:xfrm>
            <a:off x="5513832" y="3872588"/>
            <a:ext cx="2930693" cy="640200"/>
            <a:chOff x="5513832" y="3872588"/>
            <a:chExt cx="2930693" cy="640200"/>
          </a:xfrm>
        </p:grpSpPr>
        <p:sp>
          <p:nvSpPr>
            <p:cNvPr id="685" name="Google Shape;685;p21"/>
            <p:cNvSpPr txBox="1"/>
            <p:nvPr/>
          </p:nvSpPr>
          <p:spPr>
            <a:xfrm>
              <a:off x="5513832" y="3872588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>
                <a:lnSpc>
                  <a:spcPct val="115000"/>
                </a:lnSpc>
                <a:buFont typeface="Arial"/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Unique Selling Point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86" name="Google Shape;686;p21"/>
            <p:cNvSpPr txBox="1"/>
            <p:nvPr/>
          </p:nvSpPr>
          <p:spPr>
            <a:xfrm>
              <a:off x="6793932" y="3872588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Ship building combined with tycoon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cxnSp>
        <p:nvCxnSpPr>
          <p:cNvPr id="687" name="Google Shape;687;p21"/>
          <p:cNvCxnSpPr>
            <a:stCxn id="657" idx="3"/>
            <a:endCxn id="676" idx="1"/>
          </p:cNvCxnSpPr>
          <p:nvPr/>
        </p:nvCxnSpPr>
        <p:spPr>
          <a:xfrm rot="10800000" flipH="1">
            <a:off x="5029200" y="1636825"/>
            <a:ext cx="484500" cy="1278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88" name="Google Shape;688;p21"/>
          <p:cNvCxnSpPr>
            <a:stCxn id="657" idx="3"/>
            <a:endCxn id="679" idx="1"/>
          </p:cNvCxnSpPr>
          <p:nvPr/>
        </p:nvCxnSpPr>
        <p:spPr>
          <a:xfrm rot="10800000" flipH="1">
            <a:off x="5029200" y="2488825"/>
            <a:ext cx="484500" cy="426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89" name="Google Shape;689;p21"/>
          <p:cNvCxnSpPr>
            <a:stCxn id="657" idx="3"/>
            <a:endCxn id="682" idx="1"/>
          </p:cNvCxnSpPr>
          <p:nvPr/>
        </p:nvCxnSpPr>
        <p:spPr>
          <a:xfrm>
            <a:off x="5029200" y="2914825"/>
            <a:ext cx="484500" cy="426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0" name="Google Shape;690;p21"/>
          <p:cNvCxnSpPr>
            <a:stCxn id="657" idx="3"/>
            <a:endCxn id="685" idx="1"/>
          </p:cNvCxnSpPr>
          <p:nvPr/>
        </p:nvCxnSpPr>
        <p:spPr>
          <a:xfrm>
            <a:off x="5029200" y="2914825"/>
            <a:ext cx="484500" cy="1278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1" name="Google Shape;691;p21"/>
          <p:cNvCxnSpPr>
            <a:stCxn id="657" idx="1"/>
            <a:endCxn id="664" idx="3"/>
          </p:cNvCxnSpPr>
          <p:nvPr/>
        </p:nvCxnSpPr>
        <p:spPr>
          <a:xfrm rot="10800000">
            <a:off x="3639300" y="1636825"/>
            <a:ext cx="475500" cy="1278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2" name="Google Shape;692;p21"/>
          <p:cNvCxnSpPr>
            <a:cxnSpLocks/>
            <a:stCxn id="657" idx="1"/>
            <a:endCxn id="673" idx="3"/>
          </p:cNvCxnSpPr>
          <p:nvPr/>
        </p:nvCxnSpPr>
        <p:spPr>
          <a:xfrm rot="10800000" flipV="1">
            <a:off x="3639252" y="2914824"/>
            <a:ext cx="475548" cy="12778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3" name="Google Shape;693;p21"/>
          <p:cNvCxnSpPr>
            <a:stCxn id="657" idx="1"/>
            <a:endCxn id="667" idx="3"/>
          </p:cNvCxnSpPr>
          <p:nvPr/>
        </p:nvCxnSpPr>
        <p:spPr>
          <a:xfrm rot="10800000">
            <a:off x="3639300" y="2488825"/>
            <a:ext cx="475500" cy="426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4" name="Google Shape;694;p21"/>
          <p:cNvCxnSpPr>
            <a:stCxn id="657" idx="1"/>
            <a:endCxn id="670" idx="3"/>
          </p:cNvCxnSpPr>
          <p:nvPr/>
        </p:nvCxnSpPr>
        <p:spPr>
          <a:xfrm flipH="1">
            <a:off x="3639300" y="2914825"/>
            <a:ext cx="475500" cy="426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" name="Google Shape;655;p21">
            <a:extLst>
              <a:ext uri="{FF2B5EF4-FFF2-40B4-BE49-F238E27FC236}">
                <a16:creationId xmlns:a16="http://schemas.microsoft.com/office/drawing/2014/main" id="{93AC2FB5-A25E-C2FF-EA12-066CD1691AD4}"/>
              </a:ext>
            </a:extLst>
          </p:cNvPr>
          <p:cNvSpPr txBox="1">
            <a:spLocks/>
          </p:cNvSpPr>
          <p:nvPr/>
        </p:nvSpPr>
        <p:spPr>
          <a:xfrm>
            <a:off x="5029174" y="539400"/>
            <a:ext cx="3401575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GB" sz="1800" dirty="0"/>
              <a:t>Why you should publish ‘Ocean Liner Tycoon’</a:t>
            </a:r>
          </a:p>
        </p:txBody>
      </p:sp>
    </p:spTree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Any Questions?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Libre Baskerville" panose="02000000000000000000" pitchFamily="2" charset="0"/>
                <a:cs typeface="Arial"/>
                <a:sym typeface="Arial"/>
              </a:rPr>
              <a:t>Ocean Liner Tycoon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Libre Baskerville" panose="02000000000000000000" pitchFamily="2" charset="0"/>
                <a:cs typeface="Arial"/>
                <a:sym typeface="Arial"/>
              </a:rPr>
              <a:t>lycia@oceanlinertycoon.com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  <a:cs typeface="Arial"/>
                <a:sym typeface="Arial"/>
              </a:rPr>
              <a:t>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2509526" y="4141235"/>
            <a:ext cx="41248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Relevant Harvard references can be found in the notes section of each slide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6750-268D-D159-86A7-84272A7E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 Breakdown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42A92C-828B-FAAB-B499-E9C2953C1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627411"/>
              </p:ext>
            </p:extLst>
          </p:nvPr>
        </p:nvGraphicFramePr>
        <p:xfrm>
          <a:off x="508800" y="1315634"/>
          <a:ext cx="8126400" cy="3338320"/>
        </p:xfrm>
        <a:graphic>
          <a:graphicData uri="http://schemas.openxmlformats.org/drawingml/2006/table">
            <a:tbl>
              <a:tblPr firstRow="1" bandRow="1">
                <a:tableStyleId>{7E09D3F4-A312-492B-81F1-00F0BBB0EFD1}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974783336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4110385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220336594"/>
                    </a:ext>
                  </a:extLst>
                </a:gridCol>
                <a:gridCol w="882000">
                  <a:extLst>
                    <a:ext uri="{9D8B030D-6E8A-4147-A177-3AD203B41FA5}">
                      <a16:colId xmlns:a16="http://schemas.microsoft.com/office/drawing/2014/main" val="30508625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0446597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386664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27735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35867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2074504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7930908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Expense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Yearly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Monthly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£26,004.00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£2167.00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£130,020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82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Dell XPS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£1,499.00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£7,495.00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7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Samsung A15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£129.00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£645.00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2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Graphics Tablet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£69.99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£139.98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1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Office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£5,832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£5,832.00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Social Media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46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Creator Sponsorship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£30 CPM * </a:t>
                      </a:r>
                      <a:r>
                        <a:rPr lang="en-GB" sz="8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170k views =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£5,100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~</a:t>
                      </a: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£15,300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£6796.99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£159,411.98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99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A096-AA25-38E4-2AC5-84FA78CE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B47E-6B95-2907-19D6-D875D3F7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Revenue Estimates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D38449-EE52-DB74-15B3-71DF77182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312220"/>
              </p:ext>
            </p:extLst>
          </p:nvPr>
        </p:nvGraphicFramePr>
        <p:xfrm>
          <a:off x="508800" y="1315634"/>
          <a:ext cx="8126400" cy="3338320"/>
        </p:xfrm>
        <a:graphic>
          <a:graphicData uri="http://schemas.openxmlformats.org/drawingml/2006/table">
            <a:tbl>
              <a:tblPr firstRow="1" bandRow="1">
                <a:tableStyleId>{7E09D3F4-A312-492B-81F1-00F0BBB0EFD1}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974783336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4110385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220336594"/>
                    </a:ext>
                  </a:extLst>
                </a:gridCol>
                <a:gridCol w="882000">
                  <a:extLst>
                    <a:ext uri="{9D8B030D-6E8A-4147-A177-3AD203B41FA5}">
                      <a16:colId xmlns:a16="http://schemas.microsoft.com/office/drawing/2014/main" val="30508625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0446597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386664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27735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35867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2074504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7930908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Yearly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Monthly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£26,004.00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£2167.00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£130,020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82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Dell XPS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£1,499.00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£7,495.00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7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Samsung A15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£129.00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£645.00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2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Graphics Tablet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£69.99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£139.98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1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Office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£5,832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£5,832.00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Social Media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46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Creator Sponsorship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£30 CPM * </a:t>
                      </a:r>
                      <a:r>
                        <a:rPr lang="en-GB" sz="8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170k views =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£5,100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~</a:t>
                      </a: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£15,300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£6796.99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£159,411.98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6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also manage their fleet, taking passengers on voyages.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A low poly art style suits a mobile game, and ensures a wide range of devices will be capable of running the game.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View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Libre Baskerville" panose="02000000000000000000" pitchFamily="2" charset="0"/>
                <a:sym typeface="Arial"/>
              </a:rPr>
              <a:t>During both the ship building and micromanage stages of the game, when the player zooms in the perspective closer, the selected deck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latin typeface="Libre Baskerville" panose="02000000000000000000" pitchFamily="2" charset="0"/>
              </a:rPr>
              <a:t>The game will also appeal to a wider audience due to the continuing presence of the Titanic in popular culture.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The primary target audience is enthusiasts of maritime history.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355790"/>
            <a:ext cx="1093974" cy="1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rgbClr val="E1D8C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104016" y="4534021"/>
            <a:ext cx="4935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Mike Brady runs the popular YouTube channel Oceanliner Designs. Sponsoring his content will allow the game to reach a large audience of maritime enthusiasts.</a:t>
            </a:r>
            <a:endParaRPr sz="1200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1790</Words>
  <Application>Microsoft Office PowerPoint</Application>
  <PresentationFormat>On-screen Show (16:9)</PresentationFormat>
  <Paragraphs>251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Effra-Medium</vt:lpstr>
      <vt:lpstr>Libre Baskerville</vt:lpstr>
      <vt:lpstr>Nunito Light</vt:lpstr>
      <vt:lpstr>Source Sans 3</vt:lpstr>
      <vt:lpstr>Source Sans 3 Light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View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Competitors What’s different about ‘Ocean Liner Tycoon’?</vt:lpstr>
      <vt:lpstr>The Team</vt:lpstr>
      <vt:lpstr>Development Timeline</vt:lpstr>
      <vt:lpstr>Cost Overview</vt:lpstr>
      <vt:lpstr>Software Costs?</vt:lpstr>
      <vt:lpstr>Why We Need a Publisher</vt:lpstr>
      <vt:lpstr>Any Questions?</vt:lpstr>
      <vt:lpstr>Cost Breakdown</vt:lpstr>
      <vt:lpstr>Revenue Estimates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470</cp:revision>
  <dcterms:modified xsi:type="dcterms:W3CDTF">2024-12-18T11:12:49Z</dcterms:modified>
</cp:coreProperties>
</file>